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6" r:id="rId4"/>
    <p:sldId id="262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1D5D61-E6AC-4BCF-B977-7C52EFF8AAD6}" type="datetimeFigureOut">
              <a:rPr lang="it-IT" smtClean="0"/>
              <a:pPr/>
              <a:t>06/02/2018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3A426B-71BF-4741-AB8F-98E0FF2A712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D5476D72-338F-4AB6-9E92-09846E3E8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79" y="4900179"/>
            <a:ext cx="9187992" cy="6033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sz="2800" b="1" dirty="0"/>
              <a:t>Corsisti: </a:t>
            </a:r>
            <a:r>
              <a:rPr lang="it-IT" sz="2800" b="1" dirty="0" smtClean="0"/>
              <a:t>Agnello Alessio, </a:t>
            </a:r>
            <a:r>
              <a:rPr lang="it-IT" sz="2800" b="1" dirty="0" err="1" smtClean="0"/>
              <a:t>Gentileschi</a:t>
            </a:r>
            <a:r>
              <a:rPr lang="it-IT" sz="2800" b="1" dirty="0" smtClean="0"/>
              <a:t> Lorenza,  Notaro Isabella, Notaro Maria, Testa </a:t>
            </a:r>
            <a:r>
              <a:rPr lang="it-IT" sz="2800" b="1" dirty="0"/>
              <a:t>Marco Vincenzo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DE46E0D5-D1AA-44B0-B2B8-DCCB99C49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445" y="414398"/>
            <a:ext cx="7663992" cy="3141603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="" xmlns:a16="http://schemas.microsoft.com/office/drawing/2014/main" id="{9C529B04-DE9E-4BED-94D0-3CAB8C7F6015}"/>
              </a:ext>
            </a:extLst>
          </p:cNvPr>
          <p:cNvSpPr txBox="1">
            <a:spLocks/>
          </p:cNvSpPr>
          <p:nvPr/>
        </p:nvSpPr>
        <p:spPr>
          <a:xfrm>
            <a:off x="1632408" y="3800573"/>
            <a:ext cx="9187992" cy="603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dirty="0"/>
              <a:t>Una matematica tutta da vedere </a:t>
            </a:r>
          </a:p>
        </p:txBody>
      </p:sp>
    </p:spTree>
    <p:extLst>
      <p:ext uri="{BB962C8B-B14F-4D97-AF65-F5344CB8AC3E}">
        <p14:creationId xmlns:p14="http://schemas.microsoft.com/office/powerpoint/2010/main" val="8973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3664205-89E6-40CD-A38C-F75A7E1C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Il metodo </a:t>
            </a:r>
            <a:r>
              <a:rPr lang="it-IT" dirty="0" smtClean="0"/>
              <a:t>Singapore</a:t>
            </a:r>
            <a:br>
              <a:rPr lang="it-IT" dirty="0" smtClean="0"/>
            </a:br>
            <a:r>
              <a:rPr lang="it-IT" sz="1800" dirty="0" smtClean="0"/>
              <a:t>dal concreto all’astratto </a:t>
            </a:r>
            <a:endParaRPr lang="it-IT" sz="1800" dirty="0"/>
          </a:p>
        </p:txBody>
      </p:sp>
      <p:pic>
        <p:nvPicPr>
          <p:cNvPr id="4" name="Segnaposto contenuto 3" descr="Concrete-Pictoral-Abstract-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0211" y="2313115"/>
            <a:ext cx="4451578" cy="4389437"/>
          </a:xfrm>
        </p:spPr>
      </p:pic>
      <p:pic>
        <p:nvPicPr>
          <p:cNvPr id="5" name="Immagine 4" descr="singapo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192" y="2528354"/>
            <a:ext cx="2168289" cy="2494750"/>
          </a:xfrm>
          <a:prstGeom prst="rect">
            <a:avLst/>
          </a:prstGeom>
        </p:spPr>
      </p:pic>
      <p:pic>
        <p:nvPicPr>
          <p:cNvPr id="7" name="Immagine 6" descr="rank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572" y="2517267"/>
            <a:ext cx="2885948" cy="216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62458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Il </a:t>
            </a:r>
            <a:r>
              <a:rPr lang="it-IT" b="1" dirty="0" err="1" smtClean="0">
                <a:solidFill>
                  <a:schemeClr val="tx1"/>
                </a:solidFill>
              </a:rPr>
              <a:t>Problem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solving</a:t>
            </a:r>
            <a:r>
              <a:rPr lang="it-IT" b="1" dirty="0" smtClean="0">
                <a:solidFill>
                  <a:schemeClr val="tx1"/>
                </a:solidFill>
              </a:rPr>
              <a:t> come gioco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Loro credono di </a:t>
            </a:r>
            <a:r>
              <a:rPr lang="it-IT" dirty="0" err="1" smtClean="0">
                <a:solidFill>
                  <a:srgbClr val="FF0000"/>
                </a:solidFill>
              </a:rPr>
              <a:t>giocare…</a:t>
            </a:r>
            <a:r>
              <a:rPr lang="it-IT" dirty="0" smtClean="0">
                <a:solidFill>
                  <a:srgbClr val="FF0000"/>
                </a:solidFill>
              </a:rPr>
              <a:t> e invece studiano!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bici quadrat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13764" y="4254246"/>
            <a:ext cx="2788715" cy="1780794"/>
          </a:xfrm>
        </p:spPr>
      </p:pic>
      <p:pic>
        <p:nvPicPr>
          <p:cNvPr id="5" name="Immagine 4" descr="proble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221" y="3019424"/>
            <a:ext cx="4912469" cy="2186559"/>
          </a:xfrm>
          <a:prstGeom prst="rect">
            <a:avLst/>
          </a:prstGeom>
        </p:spPr>
      </p:pic>
      <p:pic>
        <p:nvPicPr>
          <p:cNvPr id="6" name="Immagine 5" descr="matematic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045" y="4015549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/>
          <a:lstStyle/>
          <a:p>
            <a:pPr algn="ctr"/>
            <a:r>
              <a:rPr lang="it-IT" dirty="0" smtClean="0"/>
              <a:t>Rapporti e proporzioni </a:t>
            </a:r>
            <a:endParaRPr lang="it-IT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10363200" cy="1133856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Il rapporto tra le figurine di Antonio e Carlo è 3:4 inizialmente. Dope aver comprato altre 40 figurine  Antonio ne ha il doppio di quelle di Carlo. Quante figurine aveva  Antonio inizialmente?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7592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6736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5880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759200" y="48545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673600" y="48545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588000" y="48545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502400" y="48545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413000" y="4792663"/>
            <a:ext cx="681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Carlo</a:t>
            </a:r>
            <a:endParaRPr lang="en-US" b="1" dirty="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738033" y="3733800"/>
            <a:ext cx="2743200" cy="777875"/>
            <a:chOff x="1766" y="2352"/>
            <a:chExt cx="1296" cy="490"/>
          </a:xfrm>
        </p:grpSpPr>
        <p:sp>
          <p:nvSpPr>
            <p:cNvPr id="32793" name="AutoShape 25"/>
            <p:cNvSpPr>
              <a:spLocks/>
            </p:cNvSpPr>
            <p:nvPr/>
          </p:nvSpPr>
          <p:spPr bwMode="auto">
            <a:xfrm rot="5400000">
              <a:off x="2294" y="1824"/>
              <a:ext cx="240" cy="1296"/>
            </a:xfrm>
            <a:prstGeom prst="rightBrace">
              <a:avLst>
                <a:gd name="adj1" fmla="val 4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5" name="Text Box 27"/>
            <p:cNvSpPr txBox="1">
              <a:spLocks noChangeArrowheads="1"/>
            </p:cNvSpPr>
            <p:nvPr/>
          </p:nvSpPr>
          <p:spPr bwMode="auto">
            <a:xfrm>
              <a:off x="2244" y="2609"/>
              <a:ext cx="3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3 </a:t>
              </a:r>
              <a:r>
                <a:rPr lang="en-US" dirty="0" err="1" smtClean="0"/>
                <a:t>Parti</a:t>
              </a:r>
              <a:endParaRPr lang="en-US" dirty="0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738033" y="5272088"/>
            <a:ext cx="3657600" cy="747712"/>
            <a:chOff x="1766" y="3321"/>
            <a:chExt cx="1728" cy="471"/>
          </a:xfrm>
        </p:grpSpPr>
        <p:sp>
          <p:nvSpPr>
            <p:cNvPr id="32796" name="AutoShape 28"/>
            <p:cNvSpPr>
              <a:spLocks/>
            </p:cNvSpPr>
            <p:nvPr/>
          </p:nvSpPr>
          <p:spPr bwMode="auto">
            <a:xfrm rot="5400000">
              <a:off x="2510" y="2577"/>
              <a:ext cx="240" cy="1728"/>
            </a:xfrm>
            <a:prstGeom prst="rightBrace">
              <a:avLst>
                <a:gd name="adj1" fmla="val 6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7" name="Text Box 29"/>
            <p:cNvSpPr txBox="1">
              <a:spLocks noChangeArrowheads="1"/>
            </p:cNvSpPr>
            <p:nvPr/>
          </p:nvSpPr>
          <p:spPr bwMode="auto">
            <a:xfrm>
              <a:off x="2448" y="3559"/>
              <a:ext cx="3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4 </a:t>
              </a:r>
              <a:r>
                <a:rPr lang="en-US" dirty="0" err="1" smtClean="0"/>
                <a:t>Parti</a:t>
              </a:r>
              <a:endParaRPr lang="en-US" dirty="0"/>
            </a:p>
          </p:txBody>
        </p: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292096" y="3316224"/>
            <a:ext cx="119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Antonio</a:t>
            </a:r>
            <a:endParaRPr lang="en-US" b="1" dirty="0"/>
          </a:p>
        </p:txBody>
      </p:sp>
      <p:pic>
        <p:nvPicPr>
          <p:cNvPr id="20" name="Immagine 19" descr="mes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008" y="2499741"/>
            <a:ext cx="2470479" cy="3279267"/>
          </a:xfrm>
          <a:prstGeom prst="rect">
            <a:avLst/>
          </a:prstGeom>
        </p:spPr>
      </p:pic>
      <p:pic>
        <p:nvPicPr>
          <p:cNvPr id="21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360" y="2843784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7696" y="4224528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2831592" cy="1325563"/>
          </a:xfrm>
        </p:spPr>
        <p:txBody>
          <a:bodyPr/>
          <a:lstStyle/>
          <a:p>
            <a:r>
              <a:rPr lang="en-US" dirty="0" err="1" smtClean="0"/>
              <a:t>Soluzione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845" name="Rectangle 53"/>
          <p:cNvSpPr>
            <a:spLocks noGrp="1" noChangeArrowheads="1"/>
          </p:cNvSpPr>
          <p:nvPr>
            <p:ph idx="1"/>
          </p:nvPr>
        </p:nvSpPr>
        <p:spPr>
          <a:xfrm>
            <a:off x="5994400" y="1600200"/>
            <a:ext cx="6400800" cy="14478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dirty="0" smtClean="0"/>
              <a:t>Il rapporto delle figurine era 3:4  inizialmente </a:t>
            </a:r>
          </a:p>
          <a:p>
            <a:pPr>
              <a:lnSpc>
                <a:spcPct val="90000"/>
              </a:lnSpc>
            </a:pPr>
            <a:r>
              <a:rPr lang="it-IT" sz="2000" dirty="0" smtClean="0"/>
              <a:t>Antonio successivamente ne ha comprate 40</a:t>
            </a:r>
            <a:br>
              <a:rPr lang="it-IT" sz="2000" dirty="0" smtClean="0"/>
            </a:br>
            <a:r>
              <a:rPr lang="it-IT" sz="2000" dirty="0" smtClean="0"/>
              <a:t>ed adesso ne ha il doppio di Carlo.  </a:t>
            </a:r>
          </a:p>
          <a:p>
            <a:pPr>
              <a:lnSpc>
                <a:spcPct val="90000"/>
              </a:lnSpc>
            </a:pPr>
            <a:r>
              <a:rPr lang="it-IT" sz="2000" dirty="0" smtClean="0"/>
              <a:t>Quante figurine aveva Antonio inizialmente?</a:t>
            </a:r>
            <a:endParaRPr lang="it-IT" sz="2000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17033" y="2565401"/>
            <a:ext cx="930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Antonio</a:t>
            </a:r>
            <a:endParaRPr lang="en-US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59000" y="2528888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073400" y="2528888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987800" y="2528888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159000" y="35671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073400" y="35671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987800" y="35671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902200" y="35671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2800" y="3505201"/>
            <a:ext cx="726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 Carlo</a:t>
            </a:r>
            <a:endParaRPr lang="en-US" dirty="0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016000" y="4865688"/>
            <a:ext cx="930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Antonio</a:t>
            </a:r>
            <a:endParaRPr lang="en-US" dirty="0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357967" y="48291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272367" y="48291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186767" y="4829175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36800" y="57007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51200" y="57007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165600" y="57007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5080000" y="5700713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5638801"/>
            <a:ext cx="673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Carlo</a:t>
            </a:r>
            <a:endParaRPr lang="en-US" dirty="0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016000" y="4433889"/>
            <a:ext cx="76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Dopo</a:t>
            </a:r>
            <a:endParaRPr lang="en-US" sz="2000" b="1" dirty="0"/>
          </a:p>
        </p:txBody>
      </p:sp>
      <p:sp>
        <p:nvSpPr>
          <p:cNvPr id="33815" name="AutoShape 23"/>
          <p:cNvSpPr>
            <a:spLocks/>
          </p:cNvSpPr>
          <p:nvPr/>
        </p:nvSpPr>
        <p:spPr bwMode="auto">
          <a:xfrm rot="5400000">
            <a:off x="3395133" y="1652588"/>
            <a:ext cx="2286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950634" y="3062288"/>
            <a:ext cx="78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 </a:t>
            </a:r>
            <a:r>
              <a:rPr lang="en-US" dirty="0" err="1" smtClean="0"/>
              <a:t>Parti</a:t>
            </a:r>
            <a:endParaRPr lang="en-US" dirty="0"/>
          </a:p>
        </p:txBody>
      </p:sp>
      <p:sp>
        <p:nvSpPr>
          <p:cNvPr id="33817" name="AutoShape 25"/>
          <p:cNvSpPr>
            <a:spLocks/>
          </p:cNvSpPr>
          <p:nvPr/>
        </p:nvSpPr>
        <p:spPr bwMode="auto">
          <a:xfrm rot="5400000">
            <a:off x="3852333" y="2270125"/>
            <a:ext cx="228600" cy="36576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357034" y="4137026"/>
            <a:ext cx="78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 </a:t>
            </a:r>
            <a:r>
              <a:rPr lang="en-US" dirty="0" err="1" smtClean="0"/>
              <a:t>Parti</a:t>
            </a:r>
            <a:endParaRPr lang="en-US" dirty="0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101167" y="4829175"/>
            <a:ext cx="914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6015567" y="4829175"/>
            <a:ext cx="914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929967" y="4829175"/>
            <a:ext cx="914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7844367" y="4829175"/>
            <a:ext cx="914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8758767" y="4829175"/>
            <a:ext cx="914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914401" y="1995489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/>
              <a:t>Prima</a:t>
            </a:r>
            <a:endParaRPr lang="en-US" sz="2000" b="1" dirty="0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080000" y="4114801"/>
            <a:ext cx="4470400" cy="638175"/>
            <a:chOff x="2400" y="2553"/>
            <a:chExt cx="2112" cy="384"/>
          </a:xfrm>
        </p:grpSpPr>
        <p:sp>
          <p:nvSpPr>
            <p:cNvPr id="33825" name="AutoShape 33"/>
            <p:cNvSpPr>
              <a:spLocks/>
            </p:cNvSpPr>
            <p:nvPr/>
          </p:nvSpPr>
          <p:spPr bwMode="auto">
            <a:xfrm rot="16200000">
              <a:off x="3360" y="1785"/>
              <a:ext cx="192" cy="2112"/>
            </a:xfrm>
            <a:prstGeom prst="righ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3120" y="2553"/>
              <a:ext cx="607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40 </a:t>
              </a:r>
              <a:r>
                <a:rPr lang="en-US" dirty="0" smtClean="0"/>
                <a:t>Figurine </a:t>
              </a:r>
              <a:endParaRPr lang="en-US" dirty="0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336800" y="5210181"/>
            <a:ext cx="7315200" cy="514351"/>
            <a:chOff x="1104" y="3225"/>
            <a:chExt cx="3456" cy="324"/>
          </a:xfrm>
        </p:grpSpPr>
        <p:sp>
          <p:nvSpPr>
            <p:cNvPr id="33828" name="AutoShape 36"/>
            <p:cNvSpPr>
              <a:spLocks/>
            </p:cNvSpPr>
            <p:nvPr/>
          </p:nvSpPr>
          <p:spPr bwMode="auto">
            <a:xfrm rot="5400000">
              <a:off x="2760" y="1569"/>
              <a:ext cx="144" cy="3456"/>
            </a:xfrm>
            <a:prstGeom prst="rightBrace">
              <a:avLst>
                <a:gd name="adj1" fmla="val 2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0" name="Text Box 38"/>
            <p:cNvSpPr txBox="1">
              <a:spLocks noChangeArrowheads="1"/>
            </p:cNvSpPr>
            <p:nvPr/>
          </p:nvSpPr>
          <p:spPr bwMode="auto">
            <a:xfrm>
              <a:off x="2544" y="3336"/>
              <a:ext cx="34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2 </a:t>
              </a:r>
              <a:r>
                <a:rPr lang="en-US" sz="1600" dirty="0" err="1" smtClean="0"/>
                <a:t>Parti</a:t>
              </a:r>
              <a:endParaRPr lang="en-US" sz="1600" dirty="0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336800" y="6019806"/>
            <a:ext cx="3657600" cy="666751"/>
            <a:chOff x="1104" y="3792"/>
            <a:chExt cx="1728" cy="420"/>
          </a:xfrm>
        </p:grpSpPr>
        <p:sp>
          <p:nvSpPr>
            <p:cNvPr id="33829" name="AutoShape 37"/>
            <p:cNvSpPr>
              <a:spLocks/>
            </p:cNvSpPr>
            <p:nvPr/>
          </p:nvSpPr>
          <p:spPr bwMode="auto">
            <a:xfrm rot="5400000">
              <a:off x="1872" y="3024"/>
              <a:ext cx="192" cy="1728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1680" y="3999"/>
              <a:ext cx="36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1 Parte</a:t>
              </a:r>
              <a:endParaRPr lang="en-US" sz="1600" dirty="0"/>
            </a:p>
          </p:txBody>
        </p:sp>
      </p:grp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9042400" y="48148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8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8534400" y="5500688"/>
            <a:ext cx="963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40/5 = 8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677834" y="3048001"/>
            <a:ext cx="1079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 x 3 = 24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2442633" y="24907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3357033" y="24907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271433" y="2492376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7656577" y="3200400"/>
            <a:ext cx="4048592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sz="2200" b="1" dirty="0" smtClean="0"/>
              <a:t>Antonio ne aveva 24 all’inizio</a:t>
            </a:r>
            <a:endParaRPr lang="it-IT" sz="2200" b="1" dirty="0"/>
          </a:p>
        </p:txBody>
      </p:sp>
      <p:pic>
        <p:nvPicPr>
          <p:cNvPr id="50" name="Immagine 49" descr="figur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4614" y="609019"/>
            <a:ext cx="1328928" cy="1328928"/>
          </a:xfrm>
          <a:prstGeom prst="rect">
            <a:avLst/>
          </a:prstGeom>
        </p:spPr>
      </p:pic>
      <p:pic>
        <p:nvPicPr>
          <p:cNvPr id="52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8024" y="4148328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/>
      <p:bldP spid="33814" grpId="0"/>
      <p:bldP spid="33819" grpId="0" animBg="1"/>
      <p:bldP spid="33820" grpId="0" animBg="1"/>
      <p:bldP spid="33821" grpId="0" animBg="1"/>
      <p:bldP spid="33822" grpId="0" animBg="1"/>
      <p:bldP spid="33823" grpId="0" animBg="1"/>
      <p:bldP spid="33835" grpId="0"/>
      <p:bldP spid="33836" grpId="0"/>
      <p:bldP spid="33837" grpId="0"/>
      <p:bldP spid="33839" grpId="0"/>
      <p:bldP spid="33840" grpId="0"/>
      <p:bldP spid="33841" grpId="0"/>
      <p:bldP spid="338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04088"/>
            <a:ext cx="10972800" cy="844296"/>
          </a:xfrm>
        </p:spPr>
        <p:txBody>
          <a:bodyPr/>
          <a:lstStyle/>
          <a:p>
            <a:r>
              <a:rPr lang="it-IT" dirty="0" smtClean="0"/>
              <a:t>Rapporti, Proporzioni e Percentuali</a:t>
            </a:r>
            <a:endParaRPr lang="it-IT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10363200" cy="7894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2000" dirty="0" smtClean="0"/>
              <a:t>Se un barman mescola un misurino di liquore con il 40%  di alcool con 2 misurini di un altro liquore con il 60%  di alcool, quale sarà la percentuale di alcool totale?</a:t>
            </a:r>
            <a:endParaRPr lang="it-IT" sz="2000" dirty="0"/>
          </a:p>
        </p:txBody>
      </p:sp>
      <p:sp>
        <p:nvSpPr>
          <p:cNvPr id="35889" name="AutoShape 49"/>
          <p:cNvSpPr>
            <a:spLocks noChangeArrowheads="1"/>
          </p:cNvSpPr>
          <p:nvPr/>
        </p:nvSpPr>
        <p:spPr bwMode="auto">
          <a:xfrm>
            <a:off x="1446784" y="2965704"/>
            <a:ext cx="1219200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90" name="AutoShape 50"/>
          <p:cNvSpPr>
            <a:spLocks noChangeArrowheads="1"/>
          </p:cNvSpPr>
          <p:nvPr/>
        </p:nvSpPr>
        <p:spPr bwMode="auto">
          <a:xfrm>
            <a:off x="3681984" y="2953512"/>
            <a:ext cx="1194816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3352800" y="29718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6324600" y="29718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=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1524000" y="2438401"/>
            <a:ext cx="1180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1 misurino</a:t>
            </a:r>
            <a:endParaRPr lang="it-IT" dirty="0"/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4380992" y="2426209"/>
            <a:ext cx="1111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2 misurini</a:t>
            </a:r>
            <a:endParaRPr lang="it-IT" dirty="0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8302752" y="3072385"/>
            <a:ext cx="2760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 smtClean="0"/>
              <a:t>Quanto</a:t>
            </a:r>
            <a:r>
              <a:rPr lang="en-US" b="1" dirty="0" smtClean="0"/>
              <a:t> </a:t>
            </a:r>
            <a:r>
              <a:rPr lang="en-US" b="1" dirty="0" err="1" smtClean="0"/>
              <a:t>alcool</a:t>
            </a:r>
            <a:r>
              <a:rPr lang="en-US" b="1" dirty="0" smtClean="0"/>
              <a:t> </a:t>
            </a:r>
            <a:r>
              <a:rPr lang="en-US" b="1" dirty="0" err="1" smtClean="0"/>
              <a:t>nel</a:t>
            </a:r>
            <a:r>
              <a:rPr lang="en-US" b="1" dirty="0" smtClean="0"/>
              <a:t> cocktail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1709928" y="3093721"/>
            <a:ext cx="63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40 %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3896360" y="3057145"/>
            <a:ext cx="63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60 %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11176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13208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15240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17272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19304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21336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23368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25400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7432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29464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39624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41656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43688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45720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47752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49784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1816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53848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5880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7912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69088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71120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73152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75184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77216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7924800" y="3886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1280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85344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8737600" y="3886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39624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1656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43688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720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47752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4978400" y="43434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5181600" y="43434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84800" y="43434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5588000" y="43434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5791200" y="43434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9088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1120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3152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75184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77216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7924800" y="4267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8128000" y="4267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8331200" y="4267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8534400" y="4267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8737600" y="4267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6908800" y="4648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7112000" y="4648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315200" y="4648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7518400" y="4648200"/>
            <a:ext cx="203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216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9248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81280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83312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85344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8737600" y="4648200"/>
            <a:ext cx="20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964" name="Text Box 124"/>
          <p:cNvSpPr txBox="1">
            <a:spLocks noChangeArrowheads="1"/>
          </p:cNvSpPr>
          <p:nvPr/>
        </p:nvSpPr>
        <p:spPr bwMode="auto">
          <a:xfrm>
            <a:off x="6786034" y="5105401"/>
            <a:ext cx="367876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16/30  = 53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 </a:t>
            </a:r>
            <a:r>
              <a:rPr lang="en-US" dirty="0"/>
              <a:t>%</a:t>
            </a:r>
          </a:p>
        </p:txBody>
      </p:sp>
      <p:sp>
        <p:nvSpPr>
          <p:cNvPr id="35965" name="Text Box 125"/>
          <p:cNvSpPr txBox="1">
            <a:spLocks noChangeArrowheads="1"/>
          </p:cNvSpPr>
          <p:nvPr/>
        </p:nvSpPr>
        <p:spPr bwMode="auto">
          <a:xfrm>
            <a:off x="3048001" y="5715001"/>
            <a:ext cx="5643033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La concentrazione finale </a:t>
            </a:r>
            <a:r>
              <a:rPr lang="it-IT" b="1" dirty="0" smtClean="0"/>
              <a:t>53 </a:t>
            </a:r>
            <a:r>
              <a:rPr lang="it-IT" b="1" baseline="30000" dirty="0" smtClean="0"/>
              <a:t>1</a:t>
            </a:r>
            <a:r>
              <a:rPr lang="it-IT" b="1" dirty="0" smtClean="0"/>
              <a:t>/</a:t>
            </a:r>
            <a:r>
              <a:rPr lang="it-IT" b="1" baseline="-25000" dirty="0" smtClean="0"/>
              <a:t>3</a:t>
            </a:r>
            <a:r>
              <a:rPr lang="it-IT" b="1" dirty="0" smtClean="0"/>
              <a:t> % </a:t>
            </a:r>
            <a:r>
              <a:rPr lang="it-IT" dirty="0" smtClean="0"/>
              <a:t>di alcool </a:t>
            </a:r>
            <a:endParaRPr lang="it-IT" dirty="0"/>
          </a:p>
        </p:txBody>
      </p:sp>
      <p:sp>
        <p:nvSpPr>
          <p:cNvPr id="77" name="AutoShape 50"/>
          <p:cNvSpPr>
            <a:spLocks noChangeArrowheads="1"/>
          </p:cNvSpPr>
          <p:nvPr/>
        </p:nvSpPr>
        <p:spPr bwMode="auto">
          <a:xfrm>
            <a:off x="4980432" y="2959608"/>
            <a:ext cx="1194816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5267960" y="3075433"/>
            <a:ext cx="63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60 %</a:t>
            </a:r>
          </a:p>
        </p:txBody>
      </p:sp>
      <p:pic>
        <p:nvPicPr>
          <p:cNvPr id="82" name="Immagine 81" descr="bicchi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7340" y="2231136"/>
            <a:ext cx="830866" cy="1487424"/>
          </a:xfrm>
          <a:prstGeom prst="rect">
            <a:avLst/>
          </a:prstGeom>
        </p:spPr>
      </p:pic>
      <p:pic>
        <p:nvPicPr>
          <p:cNvPr id="83" name="Immagine 82" descr="Tapped_Out_Unlock_Barne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9488" y="3889248"/>
            <a:ext cx="2170176" cy="2503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359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359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359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35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5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59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35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5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59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35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5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5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35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5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5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35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5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359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35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35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359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3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3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35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35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3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3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3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3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10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1000" fill="hold"/>
                                        <p:tgtEl>
                                          <p:spTgt spid="3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3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3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3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3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3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3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3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1000" fill="hold"/>
                                        <p:tgtEl>
                                          <p:spTgt spid="3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1000" fill="hold"/>
                                        <p:tgtEl>
                                          <p:spTgt spid="3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3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3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35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35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3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3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3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3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35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35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1000" fill="hold"/>
                                        <p:tgtEl>
                                          <p:spTgt spid="35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35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3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3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1000" fill="hold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1000" fill="hold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3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3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3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1000" fill="hold"/>
                                        <p:tgtEl>
                                          <p:spTgt spid="3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3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3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3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1000" fill="hold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1000" fill="hold"/>
                                        <p:tgtEl>
                                          <p:spTgt spid="3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00"/>
                            </p:stCondLst>
                            <p:childTnLst>
                              <p:par>
                                <p:cTn id="3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1000" fill="hold"/>
                                        <p:tgtEl>
                                          <p:spTgt spid="3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1000" fill="hold"/>
                                        <p:tgtEl>
                                          <p:spTgt spid="3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9" grpId="0" animBg="1"/>
      <p:bldP spid="35890" grpId="0" animBg="1"/>
      <p:bldP spid="35892" grpId="0"/>
      <p:bldP spid="35893" grpId="0"/>
      <p:bldP spid="35894" grpId="0"/>
      <p:bldP spid="35895" grpId="0"/>
      <p:bldP spid="35896" grpId="0"/>
      <p:bldP spid="35898" grpId="0"/>
      <p:bldP spid="35899" grpId="0"/>
      <p:bldP spid="35901" grpId="0" animBg="1"/>
      <p:bldP spid="35902" grpId="0" animBg="1"/>
      <p:bldP spid="35903" grpId="0" animBg="1"/>
      <p:bldP spid="35904" grpId="0" animBg="1"/>
      <p:bldP spid="35905" grpId="0" animBg="1"/>
      <p:bldP spid="35906" grpId="0" animBg="1"/>
      <p:bldP spid="35907" grpId="0" animBg="1"/>
      <p:bldP spid="35908" grpId="0" animBg="1"/>
      <p:bldP spid="35909" grpId="0" animBg="1"/>
      <p:bldP spid="35910" grpId="0" animBg="1"/>
      <p:bldP spid="35911" grpId="0" animBg="1"/>
      <p:bldP spid="35912" grpId="0" animBg="1"/>
      <p:bldP spid="35913" grpId="0" animBg="1"/>
      <p:bldP spid="35914" grpId="0" animBg="1"/>
      <p:bldP spid="35915" grpId="0" animBg="1"/>
      <p:bldP spid="35916" grpId="0" animBg="1"/>
      <p:bldP spid="35917" grpId="0" animBg="1"/>
      <p:bldP spid="35918" grpId="0" animBg="1"/>
      <p:bldP spid="35919" grpId="0" animBg="1"/>
      <p:bldP spid="35920" grpId="0" animBg="1"/>
      <p:bldP spid="35921" grpId="0" animBg="1"/>
      <p:bldP spid="35922" grpId="0" animBg="1"/>
      <p:bldP spid="35923" grpId="0" animBg="1"/>
      <p:bldP spid="35924" grpId="0" animBg="1"/>
      <p:bldP spid="35925" grpId="0" animBg="1"/>
      <p:bldP spid="35926" grpId="0" animBg="1"/>
      <p:bldP spid="35927" grpId="0" animBg="1"/>
      <p:bldP spid="35928" grpId="0" animBg="1"/>
      <p:bldP spid="35929" grpId="0" animBg="1"/>
      <p:bldP spid="35930" grpId="0" animBg="1"/>
      <p:bldP spid="35931" grpId="0" animBg="1"/>
      <p:bldP spid="35932" grpId="0" animBg="1"/>
      <p:bldP spid="35933" grpId="0" animBg="1"/>
      <p:bldP spid="35934" grpId="0" animBg="1"/>
      <p:bldP spid="35935" grpId="0" animBg="1"/>
      <p:bldP spid="35936" grpId="0" animBg="1"/>
      <p:bldP spid="35937" grpId="0" animBg="1"/>
      <p:bldP spid="35938" grpId="0" animBg="1"/>
      <p:bldP spid="35939" grpId="0" animBg="1"/>
      <p:bldP spid="35940" grpId="0" animBg="1"/>
      <p:bldP spid="35941" grpId="0" animBg="1"/>
      <p:bldP spid="35942" grpId="0" animBg="1"/>
      <p:bldP spid="35943" grpId="0" animBg="1"/>
      <p:bldP spid="35944" grpId="0" animBg="1"/>
      <p:bldP spid="35945" grpId="0" animBg="1"/>
      <p:bldP spid="35946" grpId="0" animBg="1"/>
      <p:bldP spid="35947" grpId="0" animBg="1"/>
      <p:bldP spid="35948" grpId="0" animBg="1"/>
      <p:bldP spid="35949" grpId="0" animBg="1"/>
      <p:bldP spid="35950" grpId="0" animBg="1"/>
      <p:bldP spid="35951" grpId="0" animBg="1"/>
      <p:bldP spid="35952" grpId="0" animBg="1"/>
      <p:bldP spid="35953" grpId="0" animBg="1"/>
      <p:bldP spid="35954" grpId="0" animBg="1"/>
      <p:bldP spid="35955" grpId="0" animBg="1"/>
      <p:bldP spid="35956" grpId="0" animBg="1"/>
      <p:bldP spid="35957" grpId="0" animBg="1"/>
      <p:bldP spid="35958" grpId="0" animBg="1"/>
      <p:bldP spid="35959" grpId="0" animBg="1"/>
      <p:bldP spid="35960" grpId="0" animBg="1"/>
      <p:bldP spid="35964" grpId="0"/>
      <p:bldP spid="35965" grpId="0" animBg="1"/>
      <p:bldP spid="77" grpId="0" animBg="1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21B10F-31E0-4F42-9B97-4A9D2FC5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>Vi ricordiamo che la </a:t>
            </a:r>
            <a:r>
              <a:rPr lang="it-IT" sz="4000" b="1" dirty="0"/>
              <a:t>matematica è </a:t>
            </a:r>
            <a:r>
              <a:rPr lang="it-IT" sz="4000" b="1" dirty="0" smtClean="0"/>
              <a:t>importante e </a:t>
            </a:r>
            <a:r>
              <a:rPr lang="it-IT" sz="4000" b="1" dirty="0"/>
              <a:t>può sempre </a:t>
            </a:r>
            <a:r>
              <a:rPr lang="it-IT" sz="4000" b="1" dirty="0" err="1" smtClean="0"/>
              <a:t>servire…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="" xmlns:a16="http://schemas.microsoft.com/office/drawing/2014/main" id="{9D045013-A731-49C9-AC59-D56E61B74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939" y="1935163"/>
            <a:ext cx="4382121" cy="4389437"/>
          </a:xfrm>
        </p:spPr>
      </p:pic>
      <p:pic>
        <p:nvPicPr>
          <p:cNvPr id="4" name="Immagine 3" descr="lov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919" y="1986725"/>
            <a:ext cx="1647825" cy="2490788"/>
          </a:xfrm>
          <a:prstGeom prst="rect">
            <a:avLst/>
          </a:prstGeom>
        </p:spPr>
      </p:pic>
      <p:pic>
        <p:nvPicPr>
          <p:cNvPr id="6" name="Immagine 5" descr="faccina cine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8800" y="2343912"/>
            <a:ext cx="2039112" cy="2039112"/>
          </a:xfrm>
          <a:prstGeom prst="rect">
            <a:avLst/>
          </a:prstGeom>
        </p:spPr>
      </p:pic>
      <p:pic>
        <p:nvPicPr>
          <p:cNvPr id="7" name="Immagine 6" descr="sayonar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7583" y="5161217"/>
            <a:ext cx="1741582" cy="110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205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Equinozio</vt:lpstr>
      <vt:lpstr>Presentazione standard di PowerPoint</vt:lpstr>
      <vt:lpstr>Il metodo Singapore dal concreto all’astratto </vt:lpstr>
      <vt:lpstr>Il Problem solving come gioco  Loro credono di giocare… e invece studiano!</vt:lpstr>
      <vt:lpstr>Rapporti e proporzioni </vt:lpstr>
      <vt:lpstr>Soluzione </vt:lpstr>
      <vt:lpstr>Rapporti, Proporzioni e Percentuali</vt:lpstr>
      <vt:lpstr>Vi ricordiamo che la matematica è importante e può sempre servire…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Claudio Marchesano</cp:lastModifiedBy>
  <cp:revision>41</cp:revision>
  <dcterms:created xsi:type="dcterms:W3CDTF">2018-02-03T10:18:17Z</dcterms:created>
  <dcterms:modified xsi:type="dcterms:W3CDTF">2018-02-06T19:44:15Z</dcterms:modified>
</cp:coreProperties>
</file>