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6" r:id="rId4"/>
    <p:sldId id="262" r:id="rId5"/>
    <p:sldId id="263" r:id="rId6"/>
    <p:sldId id="265" r:id="rId7"/>
    <p:sldId id="264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1-E6AC-4BCF-B977-7C52EFF8AAD6}" type="datetimeFigureOut">
              <a:rPr lang="it-IT" smtClean="0"/>
              <a:pPr/>
              <a:t>06/02/2018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A426B-71BF-4741-AB8F-98E0FF2A71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1-E6AC-4BCF-B977-7C52EFF8AAD6}" type="datetimeFigureOut">
              <a:rPr lang="it-IT" smtClean="0"/>
              <a:pPr/>
              <a:t>06/02/2018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A426B-71BF-4741-AB8F-98E0FF2A71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1-E6AC-4BCF-B977-7C52EFF8AAD6}" type="datetimeFigureOut">
              <a:rPr lang="it-IT" smtClean="0"/>
              <a:pPr/>
              <a:t>06/02/2018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A426B-71BF-4741-AB8F-98E0FF2A71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1-E6AC-4BCF-B977-7C52EFF8AAD6}" type="datetimeFigureOut">
              <a:rPr lang="it-IT" smtClean="0"/>
              <a:pPr/>
              <a:t>06/02/2018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A426B-71BF-4741-AB8F-98E0FF2A71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1-E6AC-4BCF-B977-7C52EFF8AAD6}" type="datetimeFigureOut">
              <a:rPr lang="it-IT" smtClean="0"/>
              <a:pPr/>
              <a:t>06/02/2018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A426B-71BF-4741-AB8F-98E0FF2A71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1-E6AC-4BCF-B977-7C52EFF8AAD6}" type="datetimeFigureOut">
              <a:rPr lang="it-IT" smtClean="0"/>
              <a:pPr/>
              <a:t>06/02/2018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A426B-71BF-4741-AB8F-98E0FF2A71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1-E6AC-4BCF-B977-7C52EFF8AAD6}" type="datetimeFigureOut">
              <a:rPr lang="it-IT" smtClean="0"/>
              <a:pPr/>
              <a:t>06/02/2018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A426B-71BF-4741-AB8F-98E0FF2A71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1-E6AC-4BCF-B977-7C52EFF8AAD6}" type="datetimeFigureOut">
              <a:rPr lang="it-IT" smtClean="0"/>
              <a:pPr/>
              <a:t>06/02/2018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A426B-71BF-4741-AB8F-98E0FF2A71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1-E6AC-4BCF-B977-7C52EFF8AAD6}" type="datetimeFigureOut">
              <a:rPr lang="it-IT" smtClean="0"/>
              <a:pPr/>
              <a:t>06/02/2018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A426B-71BF-4741-AB8F-98E0FF2A71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1-E6AC-4BCF-B977-7C52EFF8AAD6}" type="datetimeFigureOut">
              <a:rPr lang="it-IT" smtClean="0"/>
              <a:pPr/>
              <a:t>06/02/2018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A426B-71BF-4741-AB8F-98E0FF2A71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1-E6AC-4BCF-B977-7C52EFF8AAD6}" type="datetimeFigureOut">
              <a:rPr lang="it-IT" smtClean="0"/>
              <a:pPr/>
              <a:t>06/02/2018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1C3A426B-71BF-4741-AB8F-98E0FF2A712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1D5D61-E6AC-4BCF-B977-7C52EFF8AAD6}" type="datetimeFigureOut">
              <a:rPr lang="it-IT" smtClean="0"/>
              <a:pPr/>
              <a:t>06/02/2018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3A426B-71BF-4741-AB8F-98E0FF2A7129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D5476D72-338F-4AB6-9E92-09846E3E8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3379" y="4900179"/>
            <a:ext cx="9187992" cy="603316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it-IT" sz="2800" b="1" dirty="0"/>
              <a:t>Corsisti: </a:t>
            </a:r>
            <a:r>
              <a:rPr lang="it-IT" sz="2800" b="1" dirty="0" smtClean="0"/>
              <a:t>Agnello Alessio, </a:t>
            </a:r>
            <a:r>
              <a:rPr lang="it-IT" sz="2800" b="1" dirty="0" err="1" smtClean="0"/>
              <a:t>Gentileschi</a:t>
            </a:r>
            <a:r>
              <a:rPr lang="it-IT" sz="2800" b="1" dirty="0" smtClean="0"/>
              <a:t> Lorenza,  Notaro Isabella, Notaro Maria, Testa </a:t>
            </a:r>
            <a:r>
              <a:rPr lang="it-IT" sz="2800" b="1" dirty="0"/>
              <a:t>Marco Vincenzo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DE46E0D5-D1AA-44B0-B2B8-DCCB99C49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445" y="414398"/>
            <a:ext cx="7663992" cy="3141603"/>
          </a:xfrm>
          <a:prstGeom prst="rect">
            <a:avLst/>
          </a:prstGeom>
        </p:spPr>
      </p:pic>
      <p:sp>
        <p:nvSpPr>
          <p:cNvPr id="9" name="Sottotitolo 2">
            <a:extLst>
              <a:ext uri="{FF2B5EF4-FFF2-40B4-BE49-F238E27FC236}">
                <a16:creationId xmlns="" xmlns:a16="http://schemas.microsoft.com/office/drawing/2014/main" id="{9C529B04-DE9E-4BED-94D0-3CAB8C7F6015}"/>
              </a:ext>
            </a:extLst>
          </p:cNvPr>
          <p:cNvSpPr txBox="1">
            <a:spLocks/>
          </p:cNvSpPr>
          <p:nvPr/>
        </p:nvSpPr>
        <p:spPr>
          <a:xfrm>
            <a:off x="1632408" y="3800573"/>
            <a:ext cx="9187992" cy="603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dirty="0"/>
              <a:t>Una matematica tutta da vedere </a:t>
            </a:r>
          </a:p>
        </p:txBody>
      </p:sp>
    </p:spTree>
    <p:extLst>
      <p:ext uri="{BB962C8B-B14F-4D97-AF65-F5344CB8AC3E}">
        <p14:creationId xmlns:p14="http://schemas.microsoft.com/office/powerpoint/2010/main" val="89738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3664205-89E6-40CD-A38C-F75A7E1CA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Il metodo </a:t>
            </a:r>
            <a:r>
              <a:rPr lang="it-IT" dirty="0" smtClean="0"/>
              <a:t>Singapore</a:t>
            </a:r>
            <a:br>
              <a:rPr lang="it-IT" dirty="0" smtClean="0"/>
            </a:br>
            <a:r>
              <a:rPr lang="it-IT" sz="1800" dirty="0" smtClean="0"/>
              <a:t>dal concreto all’astratto </a:t>
            </a:r>
            <a:endParaRPr lang="it-IT" sz="1800" dirty="0"/>
          </a:p>
        </p:txBody>
      </p:sp>
      <p:pic>
        <p:nvPicPr>
          <p:cNvPr id="4" name="Segnaposto contenuto 3" descr="Concrete-Pictoral-Abstract-0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70211" y="2313115"/>
            <a:ext cx="4451578" cy="4389437"/>
          </a:xfrm>
        </p:spPr>
      </p:pic>
      <p:pic>
        <p:nvPicPr>
          <p:cNvPr id="5" name="Immagine 4" descr="singapor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6192" y="2528354"/>
            <a:ext cx="2168289" cy="2494750"/>
          </a:xfrm>
          <a:prstGeom prst="rect">
            <a:avLst/>
          </a:prstGeom>
        </p:spPr>
      </p:pic>
      <p:pic>
        <p:nvPicPr>
          <p:cNvPr id="7" name="Immagine 6" descr="rankin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572" y="2517267"/>
            <a:ext cx="2885948" cy="216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63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624584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Il </a:t>
            </a:r>
            <a:r>
              <a:rPr lang="it-IT" b="1" dirty="0" err="1" smtClean="0">
                <a:solidFill>
                  <a:schemeClr val="tx1"/>
                </a:solidFill>
              </a:rPr>
              <a:t>Problem</a:t>
            </a:r>
            <a:r>
              <a:rPr lang="it-IT" b="1" dirty="0" smtClean="0">
                <a:solidFill>
                  <a:schemeClr val="tx1"/>
                </a:solidFill>
              </a:rPr>
              <a:t> </a:t>
            </a:r>
            <a:r>
              <a:rPr lang="it-IT" b="1" dirty="0" err="1" smtClean="0">
                <a:solidFill>
                  <a:schemeClr val="tx1"/>
                </a:solidFill>
              </a:rPr>
              <a:t>solving</a:t>
            </a:r>
            <a:r>
              <a:rPr lang="it-IT" b="1" dirty="0" smtClean="0">
                <a:solidFill>
                  <a:schemeClr val="tx1"/>
                </a:solidFill>
              </a:rPr>
              <a:t> come gioco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>
                <a:solidFill>
                  <a:srgbClr val="FF0000"/>
                </a:solidFill>
              </a:rPr>
              <a:t>Loro credono di </a:t>
            </a:r>
            <a:r>
              <a:rPr lang="it-IT" dirty="0" err="1" smtClean="0">
                <a:solidFill>
                  <a:srgbClr val="FF0000"/>
                </a:solidFill>
              </a:rPr>
              <a:t>giocare…</a:t>
            </a:r>
            <a:r>
              <a:rPr lang="it-IT" dirty="0" smtClean="0">
                <a:solidFill>
                  <a:srgbClr val="FF0000"/>
                </a:solidFill>
              </a:rPr>
              <a:t> e invece studiano!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4" name="Segnaposto contenuto 3" descr="bici quadrata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613764" y="4254246"/>
            <a:ext cx="2788715" cy="1780794"/>
          </a:xfrm>
        </p:spPr>
      </p:pic>
      <p:pic>
        <p:nvPicPr>
          <p:cNvPr id="5" name="Immagine 4" descr="proble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6221" y="3019424"/>
            <a:ext cx="4912469" cy="2186559"/>
          </a:xfrm>
          <a:prstGeom prst="rect">
            <a:avLst/>
          </a:prstGeom>
        </p:spPr>
      </p:pic>
      <p:pic>
        <p:nvPicPr>
          <p:cNvPr id="6" name="Immagine 5" descr="matematica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045" y="4015549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036955"/>
          </a:xfrm>
        </p:spPr>
        <p:txBody>
          <a:bodyPr/>
          <a:lstStyle/>
          <a:p>
            <a:pPr algn="ctr"/>
            <a:r>
              <a:rPr lang="it-IT" dirty="0" smtClean="0"/>
              <a:t>Rapporti e proporzioni </a:t>
            </a:r>
            <a:endParaRPr lang="it-IT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524000"/>
            <a:ext cx="10363200" cy="1133856"/>
          </a:xfrm>
        </p:spPr>
        <p:txBody>
          <a:bodyPr>
            <a:normAutofit lnSpcReduction="10000"/>
          </a:bodyPr>
          <a:lstStyle/>
          <a:p>
            <a:r>
              <a:rPr lang="it-IT" sz="2400" dirty="0" smtClean="0"/>
              <a:t>Il rapporto tra le figurine di Antonio e Carlo è 3:4 inizialmente. Dope aver comprato altre 40 figurine  Antonio ne ha il doppio di quelle di Carlo. Quante figurine aveva  Antonio inizialmente?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3759200" y="3352800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4673600" y="3352800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5588000" y="3352800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3759200" y="4854575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4673600" y="4854575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5588000" y="4854575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6502400" y="4854575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2413000" y="4792663"/>
            <a:ext cx="6815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/>
              <a:t>Carlo</a:t>
            </a:r>
            <a:endParaRPr lang="en-US" b="1" dirty="0"/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3738033" y="3733800"/>
            <a:ext cx="2743200" cy="777875"/>
            <a:chOff x="1766" y="2352"/>
            <a:chExt cx="1296" cy="490"/>
          </a:xfrm>
        </p:grpSpPr>
        <p:sp>
          <p:nvSpPr>
            <p:cNvPr id="32793" name="AutoShape 25"/>
            <p:cNvSpPr>
              <a:spLocks/>
            </p:cNvSpPr>
            <p:nvPr/>
          </p:nvSpPr>
          <p:spPr bwMode="auto">
            <a:xfrm rot="5400000">
              <a:off x="2294" y="1824"/>
              <a:ext cx="240" cy="1296"/>
            </a:xfrm>
            <a:prstGeom prst="rightBrace">
              <a:avLst>
                <a:gd name="adj1" fmla="val 4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795" name="Text Box 27"/>
            <p:cNvSpPr txBox="1">
              <a:spLocks noChangeArrowheads="1"/>
            </p:cNvSpPr>
            <p:nvPr/>
          </p:nvSpPr>
          <p:spPr bwMode="auto">
            <a:xfrm>
              <a:off x="2244" y="2609"/>
              <a:ext cx="37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3 </a:t>
              </a:r>
              <a:r>
                <a:rPr lang="en-US" dirty="0" err="1" smtClean="0"/>
                <a:t>Parti</a:t>
              </a:r>
              <a:endParaRPr lang="en-US" dirty="0"/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3738033" y="5272088"/>
            <a:ext cx="3657600" cy="747712"/>
            <a:chOff x="1766" y="3321"/>
            <a:chExt cx="1728" cy="471"/>
          </a:xfrm>
        </p:grpSpPr>
        <p:sp>
          <p:nvSpPr>
            <p:cNvPr id="32796" name="AutoShape 28"/>
            <p:cNvSpPr>
              <a:spLocks/>
            </p:cNvSpPr>
            <p:nvPr/>
          </p:nvSpPr>
          <p:spPr bwMode="auto">
            <a:xfrm rot="5400000">
              <a:off x="2510" y="2577"/>
              <a:ext cx="240" cy="1728"/>
            </a:xfrm>
            <a:prstGeom prst="rightBrace">
              <a:avLst>
                <a:gd name="adj1" fmla="val 6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797" name="Text Box 29"/>
            <p:cNvSpPr txBox="1">
              <a:spLocks noChangeArrowheads="1"/>
            </p:cNvSpPr>
            <p:nvPr/>
          </p:nvSpPr>
          <p:spPr bwMode="auto">
            <a:xfrm>
              <a:off x="2448" y="3559"/>
              <a:ext cx="37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4 </a:t>
              </a:r>
              <a:r>
                <a:rPr lang="en-US" dirty="0" err="1" smtClean="0"/>
                <a:t>Parti</a:t>
              </a:r>
              <a:endParaRPr lang="en-US" dirty="0"/>
            </a:p>
          </p:txBody>
        </p:sp>
      </p:grp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2292096" y="3316224"/>
            <a:ext cx="11948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dirty="0" smtClean="0"/>
              <a:t>Antonio</a:t>
            </a:r>
            <a:endParaRPr lang="en-US" b="1" dirty="0"/>
          </a:p>
        </p:txBody>
      </p:sp>
      <p:pic>
        <p:nvPicPr>
          <p:cNvPr id="20" name="Immagine 19" descr="mess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6008" y="2499741"/>
            <a:ext cx="2470479" cy="3279267"/>
          </a:xfrm>
          <a:prstGeom prst="rect">
            <a:avLst/>
          </a:prstGeom>
        </p:spPr>
      </p:pic>
      <p:pic>
        <p:nvPicPr>
          <p:cNvPr id="21" name="Picture 5" descr="C:\Users\Hester Sutton\AppData\Local\Microsoft\Windows\Temporary Internet Files\Content.IE5\1WYS0FUW\MC90034909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6360" y="2843784"/>
            <a:ext cx="8318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9" descr="C:\Users\Hester Sutton\AppData\Local\Microsoft\Windows\Temporary Internet Files\Content.IE5\1WYS0FUW\MC90035799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7696" y="4224528"/>
            <a:ext cx="10318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animBg="1"/>
      <p:bldP spid="32775" grpId="0" animBg="1"/>
      <p:bldP spid="32776" grpId="0" animBg="1"/>
      <p:bldP spid="32777" grpId="0" animBg="1"/>
      <p:bldP spid="32778" grpId="0" animBg="1"/>
      <p:bldP spid="32779" grpId="0" animBg="1"/>
      <p:bldP spid="32780" grpId="0" animBg="1"/>
      <p:bldP spid="32781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2831592" cy="1325563"/>
          </a:xfrm>
        </p:spPr>
        <p:txBody>
          <a:bodyPr/>
          <a:lstStyle/>
          <a:p>
            <a:r>
              <a:rPr lang="en-US" dirty="0" err="1" smtClean="0"/>
              <a:t>Soluzione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3845" name="Rectangle 53"/>
          <p:cNvSpPr>
            <a:spLocks noGrp="1" noChangeArrowheads="1"/>
          </p:cNvSpPr>
          <p:nvPr>
            <p:ph idx="1"/>
          </p:nvPr>
        </p:nvSpPr>
        <p:spPr>
          <a:xfrm>
            <a:off x="5994400" y="1600200"/>
            <a:ext cx="6400800" cy="14478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000" dirty="0" smtClean="0"/>
              <a:t>Il rapporto delle figurine era 3:4  inizialmente </a:t>
            </a:r>
          </a:p>
          <a:p>
            <a:pPr>
              <a:lnSpc>
                <a:spcPct val="90000"/>
              </a:lnSpc>
            </a:pPr>
            <a:r>
              <a:rPr lang="it-IT" sz="2000" dirty="0" smtClean="0"/>
              <a:t>Antonio successivamente ne ha comprate 40</a:t>
            </a:r>
            <a:br>
              <a:rPr lang="it-IT" sz="2000" dirty="0" smtClean="0"/>
            </a:br>
            <a:r>
              <a:rPr lang="it-IT" sz="2000" dirty="0" smtClean="0"/>
              <a:t>ed adesso ne ha il doppio di Carlo.  </a:t>
            </a:r>
          </a:p>
          <a:p>
            <a:pPr>
              <a:lnSpc>
                <a:spcPct val="90000"/>
              </a:lnSpc>
            </a:pPr>
            <a:r>
              <a:rPr lang="it-IT" sz="2000" dirty="0" smtClean="0"/>
              <a:t>Quante figurine aveva Antonio inizialmente?</a:t>
            </a:r>
            <a:endParaRPr lang="it-IT" sz="2000" dirty="0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817033" y="2565401"/>
            <a:ext cx="9305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Antonio</a:t>
            </a:r>
            <a:endParaRPr lang="en-US" dirty="0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2159000" y="2528888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3073400" y="2528888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987800" y="2528888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2159000" y="3567113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3073400" y="3567113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3987800" y="3567113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4902200" y="3567113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812800" y="3505201"/>
            <a:ext cx="7264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 Carlo</a:t>
            </a:r>
            <a:endParaRPr lang="en-US" dirty="0"/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1016000" y="4865688"/>
            <a:ext cx="9305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Antonio</a:t>
            </a:r>
            <a:endParaRPr lang="en-US" dirty="0"/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2357967" y="4829175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3272367" y="4829175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4186767" y="4829175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2336800" y="5700713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3251200" y="5700713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4165600" y="5700713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5080000" y="5700713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990600" y="5638801"/>
            <a:ext cx="6735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Carlo</a:t>
            </a:r>
            <a:endParaRPr lang="en-US" dirty="0"/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1016000" y="4433889"/>
            <a:ext cx="7601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err="1" smtClean="0"/>
              <a:t>Dopo</a:t>
            </a:r>
            <a:endParaRPr lang="en-US" sz="2000" b="1" dirty="0"/>
          </a:p>
        </p:txBody>
      </p:sp>
      <p:sp>
        <p:nvSpPr>
          <p:cNvPr id="33815" name="AutoShape 23"/>
          <p:cNvSpPr>
            <a:spLocks/>
          </p:cNvSpPr>
          <p:nvPr/>
        </p:nvSpPr>
        <p:spPr bwMode="auto">
          <a:xfrm rot="5400000">
            <a:off x="3395133" y="1652588"/>
            <a:ext cx="228600" cy="2743200"/>
          </a:xfrm>
          <a:prstGeom prst="righ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2950634" y="3062288"/>
            <a:ext cx="7888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3 </a:t>
            </a:r>
            <a:r>
              <a:rPr lang="en-US" dirty="0" err="1" smtClean="0"/>
              <a:t>Parti</a:t>
            </a:r>
            <a:endParaRPr lang="en-US" dirty="0"/>
          </a:p>
        </p:txBody>
      </p:sp>
      <p:sp>
        <p:nvSpPr>
          <p:cNvPr id="33817" name="AutoShape 25"/>
          <p:cNvSpPr>
            <a:spLocks/>
          </p:cNvSpPr>
          <p:nvPr/>
        </p:nvSpPr>
        <p:spPr bwMode="auto">
          <a:xfrm rot="5400000">
            <a:off x="3852333" y="2270125"/>
            <a:ext cx="228600" cy="36576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3357034" y="4137026"/>
            <a:ext cx="7888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4 </a:t>
            </a:r>
            <a:r>
              <a:rPr lang="en-US" dirty="0" err="1" smtClean="0"/>
              <a:t>Parti</a:t>
            </a:r>
            <a:endParaRPr lang="en-US" dirty="0"/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5101167" y="4829175"/>
            <a:ext cx="914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820" name="Rectangle 28"/>
          <p:cNvSpPr>
            <a:spLocks noChangeArrowheads="1"/>
          </p:cNvSpPr>
          <p:nvPr/>
        </p:nvSpPr>
        <p:spPr bwMode="auto">
          <a:xfrm>
            <a:off x="6015567" y="4829175"/>
            <a:ext cx="914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6929967" y="4829175"/>
            <a:ext cx="914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7844367" y="4829175"/>
            <a:ext cx="914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823" name="Rectangle 31"/>
          <p:cNvSpPr>
            <a:spLocks noChangeArrowheads="1"/>
          </p:cNvSpPr>
          <p:nvPr/>
        </p:nvSpPr>
        <p:spPr bwMode="auto">
          <a:xfrm>
            <a:off x="8758767" y="4829175"/>
            <a:ext cx="914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914401" y="1995489"/>
            <a:ext cx="8098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/>
              <a:t>Prima</a:t>
            </a:r>
            <a:endParaRPr lang="en-US" sz="2000" b="1" dirty="0"/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080000" y="4114801"/>
            <a:ext cx="4470400" cy="638175"/>
            <a:chOff x="2400" y="2553"/>
            <a:chExt cx="2112" cy="384"/>
          </a:xfrm>
        </p:grpSpPr>
        <p:sp>
          <p:nvSpPr>
            <p:cNvPr id="33825" name="AutoShape 33"/>
            <p:cNvSpPr>
              <a:spLocks/>
            </p:cNvSpPr>
            <p:nvPr/>
          </p:nvSpPr>
          <p:spPr bwMode="auto">
            <a:xfrm rot="16200000">
              <a:off x="3360" y="1785"/>
              <a:ext cx="192" cy="2112"/>
            </a:xfrm>
            <a:prstGeom prst="rightBrace">
              <a:avLst>
                <a:gd name="adj1" fmla="val 9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26" name="Text Box 34"/>
            <p:cNvSpPr txBox="1">
              <a:spLocks noChangeArrowheads="1"/>
            </p:cNvSpPr>
            <p:nvPr/>
          </p:nvSpPr>
          <p:spPr bwMode="auto">
            <a:xfrm>
              <a:off x="3120" y="2553"/>
              <a:ext cx="607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40 </a:t>
              </a:r>
              <a:r>
                <a:rPr lang="en-US" dirty="0" smtClean="0"/>
                <a:t>Figurine </a:t>
              </a:r>
              <a:endParaRPr lang="en-US" dirty="0"/>
            </a:p>
          </p:txBody>
        </p:sp>
      </p:grp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2336800" y="5210181"/>
            <a:ext cx="7315200" cy="514351"/>
            <a:chOff x="1104" y="3225"/>
            <a:chExt cx="3456" cy="324"/>
          </a:xfrm>
        </p:grpSpPr>
        <p:sp>
          <p:nvSpPr>
            <p:cNvPr id="33828" name="AutoShape 36"/>
            <p:cNvSpPr>
              <a:spLocks/>
            </p:cNvSpPr>
            <p:nvPr/>
          </p:nvSpPr>
          <p:spPr bwMode="auto">
            <a:xfrm rot="5400000">
              <a:off x="2760" y="1569"/>
              <a:ext cx="144" cy="3456"/>
            </a:xfrm>
            <a:prstGeom prst="rightBrace">
              <a:avLst>
                <a:gd name="adj1" fmla="val 20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30" name="Text Box 38"/>
            <p:cNvSpPr txBox="1">
              <a:spLocks noChangeArrowheads="1"/>
            </p:cNvSpPr>
            <p:nvPr/>
          </p:nvSpPr>
          <p:spPr bwMode="auto">
            <a:xfrm>
              <a:off x="2544" y="3336"/>
              <a:ext cx="34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/>
                <a:t>2 </a:t>
              </a:r>
              <a:r>
                <a:rPr lang="en-US" sz="1600" dirty="0" err="1" smtClean="0"/>
                <a:t>Parti</a:t>
              </a:r>
              <a:endParaRPr lang="en-US" sz="1600" dirty="0"/>
            </a:p>
          </p:txBody>
        </p:sp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2336800" y="6019806"/>
            <a:ext cx="3657600" cy="666751"/>
            <a:chOff x="1104" y="3792"/>
            <a:chExt cx="1728" cy="420"/>
          </a:xfrm>
        </p:grpSpPr>
        <p:sp>
          <p:nvSpPr>
            <p:cNvPr id="33829" name="AutoShape 37"/>
            <p:cNvSpPr>
              <a:spLocks/>
            </p:cNvSpPr>
            <p:nvPr/>
          </p:nvSpPr>
          <p:spPr bwMode="auto">
            <a:xfrm rot="5400000">
              <a:off x="1872" y="3024"/>
              <a:ext cx="192" cy="1728"/>
            </a:xfrm>
            <a:prstGeom prst="rightBrace">
              <a:avLst>
                <a:gd name="adj1" fmla="val 7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31" name="Text Box 39"/>
            <p:cNvSpPr txBox="1">
              <a:spLocks noChangeArrowheads="1"/>
            </p:cNvSpPr>
            <p:nvPr/>
          </p:nvSpPr>
          <p:spPr bwMode="auto">
            <a:xfrm>
              <a:off x="1680" y="3999"/>
              <a:ext cx="36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 smtClean="0"/>
                <a:t>1 Parte</a:t>
              </a:r>
              <a:endParaRPr lang="en-US" sz="1600" dirty="0"/>
            </a:p>
          </p:txBody>
        </p:sp>
      </p:grpSp>
      <p:sp>
        <p:nvSpPr>
          <p:cNvPr id="33835" name="Text Box 43"/>
          <p:cNvSpPr txBox="1">
            <a:spLocks noChangeArrowheads="1"/>
          </p:cNvSpPr>
          <p:nvPr/>
        </p:nvSpPr>
        <p:spPr bwMode="auto">
          <a:xfrm>
            <a:off x="9042400" y="4814888"/>
            <a:ext cx="508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8</a:t>
            </a:r>
          </a:p>
        </p:txBody>
      </p:sp>
      <p:sp>
        <p:nvSpPr>
          <p:cNvPr id="33836" name="Text Box 44"/>
          <p:cNvSpPr txBox="1">
            <a:spLocks noChangeArrowheads="1"/>
          </p:cNvSpPr>
          <p:nvPr/>
        </p:nvSpPr>
        <p:spPr bwMode="auto">
          <a:xfrm>
            <a:off x="8534400" y="5500688"/>
            <a:ext cx="963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40/5 = 8</a:t>
            </a:r>
          </a:p>
        </p:txBody>
      </p:sp>
      <p:sp>
        <p:nvSpPr>
          <p:cNvPr id="33837" name="Text Box 45"/>
          <p:cNvSpPr txBox="1">
            <a:spLocks noChangeArrowheads="1"/>
          </p:cNvSpPr>
          <p:nvPr/>
        </p:nvSpPr>
        <p:spPr bwMode="auto">
          <a:xfrm>
            <a:off x="4677834" y="3048001"/>
            <a:ext cx="10791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8 x 3 = 24</a:t>
            </a:r>
          </a:p>
        </p:txBody>
      </p:sp>
      <p:sp>
        <p:nvSpPr>
          <p:cNvPr id="33839" name="Text Box 47"/>
          <p:cNvSpPr txBox="1">
            <a:spLocks noChangeArrowheads="1"/>
          </p:cNvSpPr>
          <p:nvPr/>
        </p:nvSpPr>
        <p:spPr bwMode="auto">
          <a:xfrm>
            <a:off x="2442633" y="2490788"/>
            <a:ext cx="508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33840" name="Text Box 48"/>
          <p:cNvSpPr txBox="1">
            <a:spLocks noChangeArrowheads="1"/>
          </p:cNvSpPr>
          <p:nvPr/>
        </p:nvSpPr>
        <p:spPr bwMode="auto">
          <a:xfrm>
            <a:off x="3357033" y="2490788"/>
            <a:ext cx="508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33841" name="Text Box 49"/>
          <p:cNvSpPr txBox="1">
            <a:spLocks noChangeArrowheads="1"/>
          </p:cNvSpPr>
          <p:nvPr/>
        </p:nvSpPr>
        <p:spPr bwMode="auto">
          <a:xfrm>
            <a:off x="4271433" y="2492376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33843" name="Text Box 51"/>
          <p:cNvSpPr txBox="1">
            <a:spLocks noChangeArrowheads="1"/>
          </p:cNvSpPr>
          <p:nvPr/>
        </p:nvSpPr>
        <p:spPr bwMode="auto">
          <a:xfrm>
            <a:off x="7656577" y="3200400"/>
            <a:ext cx="4048592" cy="430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sz="2200" b="1" dirty="0" smtClean="0"/>
              <a:t>Antonio ne aveva 24 all’inizio</a:t>
            </a:r>
            <a:endParaRPr lang="it-IT" sz="2200" b="1" dirty="0"/>
          </a:p>
        </p:txBody>
      </p:sp>
      <p:pic>
        <p:nvPicPr>
          <p:cNvPr id="50" name="Immagine 49" descr="figur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84614" y="609019"/>
            <a:ext cx="1328928" cy="1328928"/>
          </a:xfrm>
          <a:prstGeom prst="rect">
            <a:avLst/>
          </a:prstGeom>
        </p:spPr>
      </p:pic>
      <p:pic>
        <p:nvPicPr>
          <p:cNvPr id="52" name="Picture 5" descr="C:\Users\Hester Sutton\AppData\Local\Microsoft\Windows\Temporary Internet Files\Content.IE5\1WYS0FUW\MC90034909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98024" y="4148328"/>
            <a:ext cx="8318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3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3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3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5" grpId="0"/>
      <p:bldP spid="33806" grpId="0" animBg="1"/>
      <p:bldP spid="33807" grpId="0" animBg="1"/>
      <p:bldP spid="33808" grpId="0" animBg="1"/>
      <p:bldP spid="33809" grpId="0" animBg="1"/>
      <p:bldP spid="33810" grpId="0" animBg="1"/>
      <p:bldP spid="33811" grpId="0" animBg="1"/>
      <p:bldP spid="33812" grpId="0" animBg="1"/>
      <p:bldP spid="33813" grpId="0"/>
      <p:bldP spid="33814" grpId="0"/>
      <p:bldP spid="33819" grpId="0" animBg="1"/>
      <p:bldP spid="33820" grpId="0" animBg="1"/>
      <p:bldP spid="33821" grpId="0" animBg="1"/>
      <p:bldP spid="33822" grpId="0" animBg="1"/>
      <p:bldP spid="33823" grpId="0" animBg="1"/>
      <p:bldP spid="33835" grpId="0"/>
      <p:bldP spid="33836" grpId="0"/>
      <p:bldP spid="33837" grpId="0"/>
      <p:bldP spid="33839" grpId="0"/>
      <p:bldP spid="33840" grpId="0"/>
      <p:bldP spid="33841" grpId="0"/>
      <p:bldP spid="338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04088"/>
            <a:ext cx="10972800" cy="844296"/>
          </a:xfrm>
        </p:spPr>
        <p:txBody>
          <a:bodyPr/>
          <a:lstStyle/>
          <a:p>
            <a:r>
              <a:rPr lang="it-IT" dirty="0" smtClean="0"/>
              <a:t>Rapporti, Proporzioni e Percentuali</a:t>
            </a:r>
            <a:endParaRPr lang="it-IT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00200"/>
            <a:ext cx="10363200" cy="78943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it-IT" sz="2000" dirty="0" smtClean="0"/>
              <a:t>Se un barman mescola un misurino di liquore con il 40%  di alcool con 2 misurini di un altro liquore con il 60%  di alcool, quale sarà la percentuale di alcool totale?</a:t>
            </a:r>
            <a:endParaRPr lang="it-IT" sz="2000" dirty="0"/>
          </a:p>
        </p:txBody>
      </p:sp>
      <p:sp>
        <p:nvSpPr>
          <p:cNvPr id="35889" name="AutoShape 49"/>
          <p:cNvSpPr>
            <a:spLocks noChangeArrowheads="1"/>
          </p:cNvSpPr>
          <p:nvPr/>
        </p:nvSpPr>
        <p:spPr bwMode="auto">
          <a:xfrm>
            <a:off x="1446784" y="2965704"/>
            <a:ext cx="1219200" cy="7620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890" name="AutoShape 50"/>
          <p:cNvSpPr>
            <a:spLocks noChangeArrowheads="1"/>
          </p:cNvSpPr>
          <p:nvPr/>
        </p:nvSpPr>
        <p:spPr bwMode="auto">
          <a:xfrm>
            <a:off x="3681984" y="2953512"/>
            <a:ext cx="1194816" cy="7620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892" name="Text Box 52"/>
          <p:cNvSpPr txBox="1">
            <a:spLocks noChangeArrowheads="1"/>
          </p:cNvSpPr>
          <p:nvPr/>
        </p:nvSpPr>
        <p:spPr bwMode="auto">
          <a:xfrm>
            <a:off x="3352800" y="297180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+</a:t>
            </a:r>
          </a:p>
        </p:txBody>
      </p:sp>
      <p:sp>
        <p:nvSpPr>
          <p:cNvPr id="35893" name="Text Box 53"/>
          <p:cNvSpPr txBox="1">
            <a:spLocks noChangeArrowheads="1"/>
          </p:cNvSpPr>
          <p:nvPr/>
        </p:nvSpPr>
        <p:spPr bwMode="auto">
          <a:xfrm>
            <a:off x="6324600" y="297180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=</a:t>
            </a:r>
          </a:p>
        </p:txBody>
      </p:sp>
      <p:sp>
        <p:nvSpPr>
          <p:cNvPr id="35894" name="Text Box 54"/>
          <p:cNvSpPr txBox="1">
            <a:spLocks noChangeArrowheads="1"/>
          </p:cNvSpPr>
          <p:nvPr/>
        </p:nvSpPr>
        <p:spPr bwMode="auto">
          <a:xfrm>
            <a:off x="1524000" y="2438401"/>
            <a:ext cx="11801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1 misurino</a:t>
            </a:r>
            <a:endParaRPr lang="it-IT" dirty="0"/>
          </a:p>
        </p:txBody>
      </p:sp>
      <p:sp>
        <p:nvSpPr>
          <p:cNvPr id="35895" name="Text Box 55"/>
          <p:cNvSpPr txBox="1">
            <a:spLocks noChangeArrowheads="1"/>
          </p:cNvSpPr>
          <p:nvPr/>
        </p:nvSpPr>
        <p:spPr bwMode="auto">
          <a:xfrm>
            <a:off x="4380992" y="2426209"/>
            <a:ext cx="11112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2 misurini</a:t>
            </a:r>
            <a:endParaRPr lang="it-IT" dirty="0"/>
          </a:p>
        </p:txBody>
      </p:sp>
      <p:sp>
        <p:nvSpPr>
          <p:cNvPr id="35896" name="Text Box 56"/>
          <p:cNvSpPr txBox="1">
            <a:spLocks noChangeArrowheads="1"/>
          </p:cNvSpPr>
          <p:nvPr/>
        </p:nvSpPr>
        <p:spPr bwMode="auto">
          <a:xfrm>
            <a:off x="8302752" y="3072385"/>
            <a:ext cx="27602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err="1" smtClean="0"/>
              <a:t>Quanto</a:t>
            </a:r>
            <a:r>
              <a:rPr lang="en-US" b="1" dirty="0" smtClean="0"/>
              <a:t> </a:t>
            </a:r>
            <a:r>
              <a:rPr lang="en-US" b="1" dirty="0" err="1" smtClean="0"/>
              <a:t>alcool</a:t>
            </a:r>
            <a:r>
              <a:rPr lang="en-US" b="1" dirty="0" smtClean="0"/>
              <a:t> </a:t>
            </a:r>
            <a:r>
              <a:rPr lang="en-US" b="1" dirty="0" err="1" smtClean="0"/>
              <a:t>nel</a:t>
            </a:r>
            <a:r>
              <a:rPr lang="en-US" b="1" dirty="0" smtClean="0"/>
              <a:t> cocktail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5898" name="Text Box 58"/>
          <p:cNvSpPr txBox="1">
            <a:spLocks noChangeArrowheads="1"/>
          </p:cNvSpPr>
          <p:nvPr/>
        </p:nvSpPr>
        <p:spPr bwMode="auto">
          <a:xfrm>
            <a:off x="1709928" y="3093721"/>
            <a:ext cx="6367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40 %</a:t>
            </a:r>
          </a:p>
        </p:txBody>
      </p:sp>
      <p:sp>
        <p:nvSpPr>
          <p:cNvPr id="35899" name="Text Box 59"/>
          <p:cNvSpPr txBox="1">
            <a:spLocks noChangeArrowheads="1"/>
          </p:cNvSpPr>
          <p:nvPr/>
        </p:nvSpPr>
        <p:spPr bwMode="auto">
          <a:xfrm>
            <a:off x="3896360" y="3057145"/>
            <a:ext cx="6367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60 %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1117600" y="3886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1320800" y="3886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1524000" y="3886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1727200" y="3886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1930400" y="3886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2133600" y="3886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2336800" y="3886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2540000" y="3886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2743200" y="3886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2946400" y="3886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3962400" y="3886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4165600" y="3886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4368800" y="3886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4572000" y="3886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4775200" y="3886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4978400" y="3886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5181600" y="3886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5384800" y="3886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588000" y="3886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791200" y="3886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6908800" y="3886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7112000" y="3886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7315200" y="3886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7518400" y="3886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7721600" y="3886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7924800" y="3886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128000" y="3886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0" y="3886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8534400" y="3886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8737600" y="3886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3962400" y="43434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4165600" y="43434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4368800" y="43434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72000" y="43434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4775200" y="43434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4978400" y="43434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5181600" y="43434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5384800" y="43434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5588000" y="43434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5791200" y="43434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6908800" y="4267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112000" y="4267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315200" y="4267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7518400" y="4267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7721600" y="4267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7924800" y="4267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8128000" y="4267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8331200" y="4267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8534400" y="4267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8737600" y="4267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6908800" y="4648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7112000" y="4648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7315200" y="4648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7518400" y="4648200"/>
            <a:ext cx="203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21600" y="4648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924800" y="4648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8128000" y="4648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8331200" y="4648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8534400" y="4648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8737600" y="4648200"/>
            <a:ext cx="20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964" name="Text Box 124"/>
          <p:cNvSpPr txBox="1">
            <a:spLocks noChangeArrowheads="1"/>
          </p:cNvSpPr>
          <p:nvPr/>
        </p:nvSpPr>
        <p:spPr bwMode="auto">
          <a:xfrm>
            <a:off x="6786034" y="5105401"/>
            <a:ext cx="367876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16/30  = 53 </a:t>
            </a:r>
            <a:r>
              <a:rPr lang="en-US" baseline="30000" dirty="0"/>
              <a:t>1</a:t>
            </a:r>
            <a:r>
              <a:rPr lang="en-US" dirty="0"/>
              <a:t>/</a:t>
            </a:r>
            <a:r>
              <a:rPr lang="en-US" baseline="-25000" dirty="0"/>
              <a:t>3 </a:t>
            </a:r>
            <a:r>
              <a:rPr lang="en-US" dirty="0"/>
              <a:t>%</a:t>
            </a:r>
          </a:p>
        </p:txBody>
      </p:sp>
      <p:sp>
        <p:nvSpPr>
          <p:cNvPr id="35965" name="Text Box 125"/>
          <p:cNvSpPr txBox="1">
            <a:spLocks noChangeArrowheads="1"/>
          </p:cNvSpPr>
          <p:nvPr/>
        </p:nvSpPr>
        <p:spPr bwMode="auto">
          <a:xfrm>
            <a:off x="3048001" y="5715001"/>
            <a:ext cx="5643033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dirty="0" smtClean="0"/>
              <a:t>La concentrazione finale </a:t>
            </a:r>
            <a:r>
              <a:rPr lang="it-IT" b="1" dirty="0" smtClean="0"/>
              <a:t>53 </a:t>
            </a:r>
            <a:r>
              <a:rPr lang="it-IT" b="1" baseline="30000" dirty="0" smtClean="0"/>
              <a:t>1</a:t>
            </a:r>
            <a:r>
              <a:rPr lang="it-IT" b="1" dirty="0" smtClean="0"/>
              <a:t>/</a:t>
            </a:r>
            <a:r>
              <a:rPr lang="it-IT" b="1" baseline="-25000" dirty="0" smtClean="0"/>
              <a:t>3</a:t>
            </a:r>
            <a:r>
              <a:rPr lang="it-IT" b="1" dirty="0" smtClean="0"/>
              <a:t> % </a:t>
            </a:r>
            <a:r>
              <a:rPr lang="it-IT" dirty="0" smtClean="0"/>
              <a:t>di alcool </a:t>
            </a:r>
            <a:endParaRPr lang="it-IT" dirty="0"/>
          </a:p>
        </p:txBody>
      </p:sp>
      <p:sp>
        <p:nvSpPr>
          <p:cNvPr id="77" name="AutoShape 50"/>
          <p:cNvSpPr>
            <a:spLocks noChangeArrowheads="1"/>
          </p:cNvSpPr>
          <p:nvPr/>
        </p:nvSpPr>
        <p:spPr bwMode="auto">
          <a:xfrm>
            <a:off x="4980432" y="2959608"/>
            <a:ext cx="1194816" cy="7620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78" name="Text Box 59"/>
          <p:cNvSpPr txBox="1">
            <a:spLocks noChangeArrowheads="1"/>
          </p:cNvSpPr>
          <p:nvPr/>
        </p:nvSpPr>
        <p:spPr bwMode="auto">
          <a:xfrm>
            <a:off x="5267960" y="3075433"/>
            <a:ext cx="6367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60 %</a:t>
            </a:r>
          </a:p>
        </p:txBody>
      </p:sp>
      <p:pic>
        <p:nvPicPr>
          <p:cNvPr id="82" name="Immagine 81" descr="bicchie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97340" y="2231136"/>
            <a:ext cx="830866" cy="1487424"/>
          </a:xfrm>
          <a:prstGeom prst="rect">
            <a:avLst/>
          </a:prstGeom>
        </p:spPr>
      </p:pic>
      <p:pic>
        <p:nvPicPr>
          <p:cNvPr id="83" name="Immagine 82" descr="Tapped_Out_Unlock_Barne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9488" y="3889248"/>
            <a:ext cx="2170176" cy="25031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5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5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5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5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5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5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359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359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359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359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359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359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359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359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359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359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359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359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5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5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5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5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5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5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5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5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5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5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5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5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5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5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5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5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5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5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35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5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359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359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359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500" fill="hold"/>
                                        <p:tgtEl>
                                          <p:spTgt spid="359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359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359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2" dur="500" fill="hold"/>
                                        <p:tgtEl>
                                          <p:spTgt spid="359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359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359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" dur="500" fill="hold"/>
                                        <p:tgtEl>
                                          <p:spTgt spid="359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359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359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359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359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359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4" dur="500" fill="hold"/>
                                        <p:tgtEl>
                                          <p:spTgt spid="359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359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359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500" fill="hold"/>
                                        <p:tgtEl>
                                          <p:spTgt spid="359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359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359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359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359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359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6" dur="500" fill="hold"/>
                                        <p:tgtEl>
                                          <p:spTgt spid="359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359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359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359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359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359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" dur="500" fill="hold"/>
                                        <p:tgtEl>
                                          <p:spTgt spid="359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359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359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8" dur="500" fill="hold"/>
                                        <p:tgtEl>
                                          <p:spTgt spid="359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359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359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1000" fill="hold"/>
                                        <p:tgtEl>
                                          <p:spTgt spid="35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1000" fill="hold"/>
                                        <p:tgtEl>
                                          <p:spTgt spid="35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1000" fill="hold"/>
                                        <p:tgtEl>
                                          <p:spTgt spid="35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1000" fill="hold"/>
                                        <p:tgtEl>
                                          <p:spTgt spid="35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1000" fill="hold"/>
                                        <p:tgtEl>
                                          <p:spTgt spid="35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1000" fill="hold"/>
                                        <p:tgtEl>
                                          <p:spTgt spid="35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1000" fill="hold"/>
                                        <p:tgtEl>
                                          <p:spTgt spid="35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1000" fill="hold"/>
                                        <p:tgtEl>
                                          <p:spTgt spid="35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1000" fill="hold"/>
                                        <p:tgtEl>
                                          <p:spTgt spid="35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1000" fill="hold"/>
                                        <p:tgtEl>
                                          <p:spTgt spid="35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1000" fill="hold"/>
                                        <p:tgtEl>
                                          <p:spTgt spid="35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1000" fill="hold"/>
                                        <p:tgtEl>
                                          <p:spTgt spid="35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1000" fill="hold"/>
                                        <p:tgtEl>
                                          <p:spTgt spid="35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1000" fill="hold"/>
                                        <p:tgtEl>
                                          <p:spTgt spid="35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1000" fill="hold"/>
                                        <p:tgtEl>
                                          <p:spTgt spid="35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1000" fill="hold"/>
                                        <p:tgtEl>
                                          <p:spTgt spid="35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1000" fill="hold"/>
                                        <p:tgtEl>
                                          <p:spTgt spid="35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1000" fill="hold"/>
                                        <p:tgtEl>
                                          <p:spTgt spid="35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1000" fill="hold"/>
                                        <p:tgtEl>
                                          <p:spTgt spid="35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1000" fill="hold"/>
                                        <p:tgtEl>
                                          <p:spTgt spid="35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1000" fill="hold"/>
                                        <p:tgtEl>
                                          <p:spTgt spid="35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1000" fill="hold"/>
                                        <p:tgtEl>
                                          <p:spTgt spid="35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1000" fill="hold"/>
                                        <p:tgtEl>
                                          <p:spTgt spid="35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1000" fill="hold"/>
                                        <p:tgtEl>
                                          <p:spTgt spid="35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1000" fill="hold"/>
                                        <p:tgtEl>
                                          <p:spTgt spid="35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1000" fill="hold"/>
                                        <p:tgtEl>
                                          <p:spTgt spid="35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1000" fill="hold"/>
                                        <p:tgtEl>
                                          <p:spTgt spid="35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1000" fill="hold"/>
                                        <p:tgtEl>
                                          <p:spTgt spid="35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1000" fill="hold"/>
                                        <p:tgtEl>
                                          <p:spTgt spid="35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1000" fill="hold"/>
                                        <p:tgtEl>
                                          <p:spTgt spid="35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1000" fill="hold"/>
                                        <p:tgtEl>
                                          <p:spTgt spid="35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1000" fill="hold"/>
                                        <p:tgtEl>
                                          <p:spTgt spid="35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1000" fill="hold"/>
                                        <p:tgtEl>
                                          <p:spTgt spid="35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1000" fill="hold"/>
                                        <p:tgtEl>
                                          <p:spTgt spid="35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1000" fill="hold"/>
                                        <p:tgtEl>
                                          <p:spTgt spid="35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1000" fill="hold"/>
                                        <p:tgtEl>
                                          <p:spTgt spid="35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1000" fill="hold"/>
                                        <p:tgtEl>
                                          <p:spTgt spid="35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1000" fill="hold"/>
                                        <p:tgtEl>
                                          <p:spTgt spid="35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1" dur="1000" fill="hold"/>
                                        <p:tgtEl>
                                          <p:spTgt spid="35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1000" fill="hold"/>
                                        <p:tgtEl>
                                          <p:spTgt spid="35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1000" fill="hold"/>
                                        <p:tgtEl>
                                          <p:spTgt spid="35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1000" fill="hold"/>
                                        <p:tgtEl>
                                          <p:spTgt spid="35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1000" fill="hold"/>
                                        <p:tgtEl>
                                          <p:spTgt spid="35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1000" fill="hold"/>
                                        <p:tgtEl>
                                          <p:spTgt spid="35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3" dur="1000" fill="hold"/>
                                        <p:tgtEl>
                                          <p:spTgt spid="35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1000" fill="hold"/>
                                        <p:tgtEl>
                                          <p:spTgt spid="35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1000" fill="hold"/>
                                        <p:tgtEl>
                                          <p:spTgt spid="35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1000" fill="hold"/>
                                        <p:tgtEl>
                                          <p:spTgt spid="35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1000" fill="hold"/>
                                        <p:tgtEl>
                                          <p:spTgt spid="35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1000" fill="hold"/>
                                        <p:tgtEl>
                                          <p:spTgt spid="35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5" dur="1000" fill="hold"/>
                                        <p:tgtEl>
                                          <p:spTgt spid="35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1000" fill="hold"/>
                                        <p:tgtEl>
                                          <p:spTgt spid="35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1000" fill="hold"/>
                                        <p:tgtEl>
                                          <p:spTgt spid="35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1000" fill="hold"/>
                                        <p:tgtEl>
                                          <p:spTgt spid="35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1000" fill="hold"/>
                                        <p:tgtEl>
                                          <p:spTgt spid="35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1000" fill="hold"/>
                                        <p:tgtEl>
                                          <p:spTgt spid="35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1000" fill="hold"/>
                                        <p:tgtEl>
                                          <p:spTgt spid="35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1000" fill="hold"/>
                                        <p:tgtEl>
                                          <p:spTgt spid="35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1000" fill="hold"/>
                                        <p:tgtEl>
                                          <p:spTgt spid="35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1000" fill="hold"/>
                                        <p:tgtEl>
                                          <p:spTgt spid="35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35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500"/>
                            </p:stCondLst>
                            <p:childTnLst>
                              <p:par>
                                <p:cTn id="33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1" dur="1000" fill="hold"/>
                                        <p:tgtEl>
                                          <p:spTgt spid="35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2" dur="1000" fill="hold"/>
                                        <p:tgtEl>
                                          <p:spTgt spid="35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89" grpId="0" animBg="1"/>
      <p:bldP spid="35890" grpId="0" animBg="1"/>
      <p:bldP spid="35892" grpId="0"/>
      <p:bldP spid="35893" grpId="0"/>
      <p:bldP spid="35894" grpId="0"/>
      <p:bldP spid="35895" grpId="0"/>
      <p:bldP spid="35896" grpId="0"/>
      <p:bldP spid="35898" grpId="0"/>
      <p:bldP spid="35899" grpId="0"/>
      <p:bldP spid="35901" grpId="0" animBg="1"/>
      <p:bldP spid="35902" grpId="0" animBg="1"/>
      <p:bldP spid="35903" grpId="0" animBg="1"/>
      <p:bldP spid="35904" grpId="0" animBg="1"/>
      <p:bldP spid="35905" grpId="0" animBg="1"/>
      <p:bldP spid="35906" grpId="0" animBg="1"/>
      <p:bldP spid="35907" grpId="0" animBg="1"/>
      <p:bldP spid="35908" grpId="0" animBg="1"/>
      <p:bldP spid="35909" grpId="0" animBg="1"/>
      <p:bldP spid="35910" grpId="0" animBg="1"/>
      <p:bldP spid="35911" grpId="0" animBg="1"/>
      <p:bldP spid="35912" grpId="0" animBg="1"/>
      <p:bldP spid="35913" grpId="0" animBg="1"/>
      <p:bldP spid="35914" grpId="0" animBg="1"/>
      <p:bldP spid="35915" grpId="0" animBg="1"/>
      <p:bldP spid="35916" grpId="0" animBg="1"/>
      <p:bldP spid="35917" grpId="0" animBg="1"/>
      <p:bldP spid="35918" grpId="0" animBg="1"/>
      <p:bldP spid="35919" grpId="0" animBg="1"/>
      <p:bldP spid="35920" grpId="0" animBg="1"/>
      <p:bldP spid="35921" grpId="0" animBg="1"/>
      <p:bldP spid="35922" grpId="0" animBg="1"/>
      <p:bldP spid="35923" grpId="0" animBg="1"/>
      <p:bldP spid="35924" grpId="0" animBg="1"/>
      <p:bldP spid="35925" grpId="0" animBg="1"/>
      <p:bldP spid="35926" grpId="0" animBg="1"/>
      <p:bldP spid="35927" grpId="0" animBg="1"/>
      <p:bldP spid="35928" grpId="0" animBg="1"/>
      <p:bldP spid="35929" grpId="0" animBg="1"/>
      <p:bldP spid="35930" grpId="0" animBg="1"/>
      <p:bldP spid="35931" grpId="0" animBg="1"/>
      <p:bldP spid="35932" grpId="0" animBg="1"/>
      <p:bldP spid="35933" grpId="0" animBg="1"/>
      <p:bldP spid="35934" grpId="0" animBg="1"/>
      <p:bldP spid="35935" grpId="0" animBg="1"/>
      <p:bldP spid="35936" grpId="0" animBg="1"/>
      <p:bldP spid="35937" grpId="0" animBg="1"/>
      <p:bldP spid="35938" grpId="0" animBg="1"/>
      <p:bldP spid="35939" grpId="0" animBg="1"/>
      <p:bldP spid="35940" grpId="0" animBg="1"/>
      <p:bldP spid="35941" grpId="0" animBg="1"/>
      <p:bldP spid="35942" grpId="0" animBg="1"/>
      <p:bldP spid="35943" grpId="0" animBg="1"/>
      <p:bldP spid="35944" grpId="0" animBg="1"/>
      <p:bldP spid="35945" grpId="0" animBg="1"/>
      <p:bldP spid="35946" grpId="0" animBg="1"/>
      <p:bldP spid="35947" grpId="0" animBg="1"/>
      <p:bldP spid="35948" grpId="0" animBg="1"/>
      <p:bldP spid="35949" grpId="0" animBg="1"/>
      <p:bldP spid="35950" grpId="0" animBg="1"/>
      <p:bldP spid="35951" grpId="0" animBg="1"/>
      <p:bldP spid="35952" grpId="0" animBg="1"/>
      <p:bldP spid="35953" grpId="0" animBg="1"/>
      <p:bldP spid="35954" grpId="0" animBg="1"/>
      <p:bldP spid="35955" grpId="0" animBg="1"/>
      <p:bldP spid="35956" grpId="0" animBg="1"/>
      <p:bldP spid="35957" grpId="0" animBg="1"/>
      <p:bldP spid="35958" grpId="0" animBg="1"/>
      <p:bldP spid="35959" grpId="0" animBg="1"/>
      <p:bldP spid="35960" grpId="0" animBg="1"/>
      <p:bldP spid="35964" grpId="0"/>
      <p:bldP spid="35965" grpId="0" animBg="1"/>
      <p:bldP spid="77" grpId="0" animBg="1"/>
      <p:bldP spid="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521B10F-31E0-4F42-9B97-4A9D2FC52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000" b="1" dirty="0" smtClean="0"/>
              <a:t>Vi ricordiamo che la </a:t>
            </a:r>
            <a:r>
              <a:rPr lang="it-IT" sz="4000" b="1" dirty="0"/>
              <a:t>matematica è </a:t>
            </a:r>
            <a:r>
              <a:rPr lang="it-IT" sz="4000" b="1" dirty="0" smtClean="0"/>
              <a:t>importante e </a:t>
            </a:r>
            <a:r>
              <a:rPr lang="it-IT" sz="4000" b="1" dirty="0"/>
              <a:t>può sempre </a:t>
            </a:r>
            <a:r>
              <a:rPr lang="it-IT" sz="4000" b="1" dirty="0" err="1" smtClean="0"/>
              <a:t>servire…</a:t>
            </a:r>
            <a:r>
              <a:rPr lang="it-IT" sz="4000" b="1" dirty="0" smtClean="0"/>
              <a:t> </a:t>
            </a:r>
            <a:endParaRPr lang="it-IT" sz="4000" b="1" dirty="0"/>
          </a:p>
        </p:txBody>
      </p:sp>
      <p:pic>
        <p:nvPicPr>
          <p:cNvPr id="5" name="Segnaposto contenuto 4">
            <a:extLst>
              <a:ext uri="{FF2B5EF4-FFF2-40B4-BE49-F238E27FC236}">
                <a16:creationId xmlns="" xmlns:a16="http://schemas.microsoft.com/office/drawing/2014/main" id="{9D045013-A731-49C9-AC59-D56E61B746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4939" y="1935163"/>
            <a:ext cx="4382121" cy="4389437"/>
          </a:xfrm>
        </p:spPr>
      </p:pic>
      <p:pic>
        <p:nvPicPr>
          <p:cNvPr id="4" name="Immagine 3" descr="love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919" y="1986725"/>
            <a:ext cx="1647825" cy="2490788"/>
          </a:xfrm>
          <a:prstGeom prst="rect">
            <a:avLst/>
          </a:prstGeom>
        </p:spPr>
      </p:pic>
      <p:pic>
        <p:nvPicPr>
          <p:cNvPr id="6" name="Immagine 5" descr="faccina cines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448800" y="2343912"/>
            <a:ext cx="2039112" cy="2039112"/>
          </a:xfrm>
          <a:prstGeom prst="rect">
            <a:avLst/>
          </a:prstGeom>
        </p:spPr>
      </p:pic>
      <p:pic>
        <p:nvPicPr>
          <p:cNvPr id="7" name="Immagine 6" descr="sayonara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17583" y="5161217"/>
            <a:ext cx="1741582" cy="1105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17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289</TotalTime>
  <Words>205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Constantia</vt:lpstr>
      <vt:lpstr>Wingdings 2</vt:lpstr>
      <vt:lpstr>Equinozio</vt:lpstr>
      <vt:lpstr>Presentazione standard di PowerPoint</vt:lpstr>
      <vt:lpstr>Il metodo Singapore dal concreto all’astratto </vt:lpstr>
      <vt:lpstr>Il Problem solving come gioco  Loro credono di giocare… e invece studiano!</vt:lpstr>
      <vt:lpstr>Rapporti e proporzioni </vt:lpstr>
      <vt:lpstr>Soluzione </vt:lpstr>
      <vt:lpstr>Rapporti, Proporzioni e Percentuali</vt:lpstr>
      <vt:lpstr>Vi ricordiamo che la matematica è importante e può sempre servire…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testa</dc:creator>
  <cp:lastModifiedBy>Claudio Marchesano</cp:lastModifiedBy>
  <cp:revision>41</cp:revision>
  <dcterms:created xsi:type="dcterms:W3CDTF">2018-02-03T10:18:17Z</dcterms:created>
  <dcterms:modified xsi:type="dcterms:W3CDTF">2018-02-06T19:44:15Z</dcterms:modified>
</cp:coreProperties>
</file>